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1" r:id="rId5"/>
    <p:sldId id="257"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5DD05-9E2F-4EF9-B559-22C54F55541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272983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5DD05-9E2F-4EF9-B559-22C54F55541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277482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5DD05-9E2F-4EF9-B559-22C54F55541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342931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5DD05-9E2F-4EF9-B559-22C54F55541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4119469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5DD05-9E2F-4EF9-B559-22C54F55541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343785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5DD05-9E2F-4EF9-B559-22C54F55541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658769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5DD05-9E2F-4EF9-B559-22C54F555414}"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365667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5DD05-9E2F-4EF9-B559-22C54F555414}"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243217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5DD05-9E2F-4EF9-B559-22C54F555414}"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2593081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5DD05-9E2F-4EF9-B559-22C54F55541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393327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5DD05-9E2F-4EF9-B559-22C54F55541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EB07D-3831-4D19-9DFC-5E0C0B418BE2}" type="slidenum">
              <a:rPr lang="en-US" smtClean="0"/>
              <a:t>‹#›</a:t>
            </a:fld>
            <a:endParaRPr lang="en-US"/>
          </a:p>
        </p:txBody>
      </p:sp>
    </p:spTree>
    <p:extLst>
      <p:ext uri="{BB962C8B-B14F-4D97-AF65-F5344CB8AC3E}">
        <p14:creationId xmlns:p14="http://schemas.microsoft.com/office/powerpoint/2010/main" val="410894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5DD05-9E2F-4EF9-B559-22C54F555414}" type="datetimeFigureOut">
              <a:rPr lang="en-US" smtClean="0"/>
              <a:t>10/2/2024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EB07D-3831-4D19-9DFC-5E0C0B418BE2}" type="slidenum">
              <a:rPr lang="en-US" smtClean="0"/>
              <a:t>‹#›</a:t>
            </a:fld>
            <a:endParaRPr lang="en-US"/>
          </a:p>
        </p:txBody>
      </p:sp>
    </p:spTree>
    <p:extLst>
      <p:ext uri="{BB962C8B-B14F-4D97-AF65-F5344CB8AC3E}">
        <p14:creationId xmlns:p14="http://schemas.microsoft.com/office/powerpoint/2010/main" val="873224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www.litcharts.com/lit/harry-potter-and-the-sorcerer-s-stone/characters/james-potter" TargetMode="External"/><Relationship Id="rId3" Type="http://schemas.openxmlformats.org/officeDocument/2006/relationships/hyperlink" Target="https://www.litcharts.com/lit/harry-potter-and-the-sorcerer-s-stone/characters/petunia-dursley" TargetMode="External"/><Relationship Id="rId7" Type="http://schemas.openxmlformats.org/officeDocument/2006/relationships/hyperlink" Target="https://www.litcharts.com/lit/harry-potter-and-the-sorcerer-s-stone/characters/professor-mcgonagall" TargetMode="External"/><Relationship Id="rId2" Type="http://schemas.openxmlformats.org/officeDocument/2006/relationships/hyperlink" Target="https://www.litcharts.com/lit/harry-potter-and-the-sorcerer-s-stone/characters/vernon-dursley" TargetMode="External"/><Relationship Id="rId1" Type="http://schemas.openxmlformats.org/officeDocument/2006/relationships/slideLayout" Target="../slideLayouts/slideLayout7.xml"/><Relationship Id="rId6" Type="http://schemas.openxmlformats.org/officeDocument/2006/relationships/hyperlink" Target="https://www.litcharts.com/lit/harry-potter-and-the-sorcerer-s-stone/characters/albus-dumbledore" TargetMode="External"/><Relationship Id="rId11" Type="http://schemas.openxmlformats.org/officeDocument/2006/relationships/hyperlink" Target="https://www.litcharts.com/lit/harry-potter-and-the-sorcerer-s-stone/characters/rubeus-hagrid" TargetMode="External"/><Relationship Id="rId5" Type="http://schemas.openxmlformats.org/officeDocument/2006/relationships/hyperlink" Target="https://www.litcharts.com/lit/harry-potter-and-the-sorcerer-s-stone/characters/voldemort-you-know-who" TargetMode="External"/><Relationship Id="rId10" Type="http://schemas.openxmlformats.org/officeDocument/2006/relationships/hyperlink" Target="https://www.litcharts.com/lit/harry-potter-and-the-sorcerer-s-stone/characters/dudley-dursley" TargetMode="External"/><Relationship Id="rId4" Type="http://schemas.openxmlformats.org/officeDocument/2006/relationships/hyperlink" Target="https://www.litcharts.com/lit/harry-potter-and-the-sorcerer-s-stone/characters/lily-potter" TargetMode="External"/><Relationship Id="rId9" Type="http://schemas.openxmlformats.org/officeDocument/2006/relationships/hyperlink" Target="https://www.litcharts.com/lit/harry-potter-and-the-sorcerer-s-stone/characters/harry-pott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litcharts.com/lit/harry-potter-and-the-sorcerer-s-stone/characters/vernon-dursley" TargetMode="External"/><Relationship Id="rId2" Type="http://schemas.openxmlformats.org/officeDocument/2006/relationships/hyperlink" Target="https://www.litcharts.com/lit/harry-potter-and-the-sorcerer-s-stone/characters/petunia-dursley" TargetMode="External"/><Relationship Id="rId1" Type="http://schemas.openxmlformats.org/officeDocument/2006/relationships/slideLayout" Target="../slideLayouts/slideLayout7.xml"/><Relationship Id="rId5" Type="http://schemas.openxmlformats.org/officeDocument/2006/relationships/hyperlink" Target="https://www.litcharts.com/lit/harry-potter-and-the-sorcerer-s-stone/characters/dudley-dursley" TargetMode="External"/><Relationship Id="rId4" Type="http://schemas.openxmlformats.org/officeDocument/2006/relationships/hyperlink" Target="https://www.litcharts.com/lit/harry-potter-and-the-sorcerer-s-stone/characters/harry-pott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litcharts.com/lit/harry-potter-and-the-sorcerer-s-stone/characters/dudley-dursley" TargetMode="External"/><Relationship Id="rId2" Type="http://schemas.openxmlformats.org/officeDocument/2006/relationships/hyperlink" Target="https://www.litcharts.com/lit/harry-potter-and-the-sorcerer-s-stone/characters/harry-potter" TargetMode="External"/><Relationship Id="rId1" Type="http://schemas.openxmlformats.org/officeDocument/2006/relationships/slideLayout" Target="../slideLayouts/slideLayout7.xml"/><Relationship Id="rId5" Type="http://schemas.openxmlformats.org/officeDocument/2006/relationships/hyperlink" Target="https://www.litcharts.com/lit/harry-potter-and-the-sorcerer-s-stone/characters/vernon-dursley" TargetMode="External"/><Relationship Id="rId4" Type="http://schemas.openxmlformats.org/officeDocument/2006/relationships/hyperlink" Target="https://www.litcharts.com/lit/harry-potter-and-the-sorcerer-s-stone/characters/petunia-dursl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75177"/>
          </a:xfrm>
        </p:spPr>
        <p:txBody>
          <a:bodyPr/>
          <a:lstStyle/>
          <a:p>
            <a:r>
              <a:rPr lang="en-US" dirty="0" smtClean="0"/>
              <a:t>HPPS</a:t>
            </a:r>
            <a:endParaRPr lang="en-US" dirty="0"/>
          </a:p>
        </p:txBody>
      </p:sp>
      <p:sp>
        <p:nvSpPr>
          <p:cNvPr id="3" name="Subtitle 2"/>
          <p:cNvSpPr>
            <a:spLocks noGrp="1"/>
          </p:cNvSpPr>
          <p:nvPr>
            <p:ph type="subTitle" idx="1"/>
          </p:nvPr>
        </p:nvSpPr>
        <p:spPr>
          <a:xfrm>
            <a:off x="1524000" y="2756848"/>
            <a:ext cx="9144000" cy="2047164"/>
          </a:xfrm>
        </p:spPr>
        <p:txBody>
          <a:bodyPr/>
          <a:lstStyle/>
          <a:p>
            <a:r>
              <a:rPr lang="en-US" dirty="0" smtClean="0"/>
              <a:t>REVISIONS</a:t>
            </a:r>
          </a:p>
          <a:p>
            <a:r>
              <a:rPr lang="en-US" dirty="0" smtClean="0"/>
              <a:t>CHAPTER 1-3  </a:t>
            </a:r>
            <a:endParaRPr lang="en-US" dirty="0"/>
          </a:p>
        </p:txBody>
      </p:sp>
    </p:spTree>
    <p:extLst>
      <p:ext uri="{BB962C8B-B14F-4D97-AF65-F5344CB8AC3E}">
        <p14:creationId xmlns:p14="http://schemas.microsoft.com/office/powerpoint/2010/main" val="3202690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885550"/>
          </a:xfrm>
        </p:spPr>
        <p:txBody>
          <a:bodyPr>
            <a:normAutofit/>
          </a:bodyPr>
          <a:lstStyle/>
          <a:p>
            <a:r>
              <a:rPr lang="en-US" dirty="0" smtClean="0"/>
              <a:t>CHAPTER 1 # THE BOY WHO LIVED</a:t>
            </a:r>
            <a:br>
              <a:rPr lang="en-US" dirty="0" smtClean="0"/>
            </a:br>
            <a:r>
              <a:rPr lang="en-US" dirty="0" smtClean="0"/>
              <a:t>THEME: MAGIC, DIFFERENCE AND BELONGINGS</a:t>
            </a:r>
            <a:r>
              <a:rPr lang="en-US" dirty="0"/>
              <a:t/>
            </a:r>
            <a:br>
              <a:rPr lang="en-US" dirty="0"/>
            </a:br>
            <a:r>
              <a:rPr lang="en-US" dirty="0"/>
              <a:t>E</a:t>
            </a:r>
            <a:r>
              <a:rPr lang="en-US" dirty="0" smtClean="0"/>
              <a:t>pic </a:t>
            </a:r>
            <a:r>
              <a:rPr lang="en-US" dirty="0"/>
              <a:t>battle between good and evil in the wizarding </a:t>
            </a:r>
            <a:r>
              <a:rPr lang="en-US" dirty="0" smtClean="0"/>
              <a:t>world</a:t>
            </a:r>
            <a:endParaRPr lang="en-US" dirty="0"/>
          </a:p>
        </p:txBody>
      </p:sp>
    </p:spTree>
    <p:extLst>
      <p:ext uri="{BB962C8B-B14F-4D97-AF65-F5344CB8AC3E}">
        <p14:creationId xmlns:p14="http://schemas.microsoft.com/office/powerpoint/2010/main" val="374386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46801309"/>
              </p:ext>
            </p:extLst>
          </p:nvPr>
        </p:nvGraphicFramePr>
        <p:xfrm>
          <a:off x="218364" y="0"/>
          <a:ext cx="11750724" cy="8412480"/>
        </p:xfrm>
        <a:graphic>
          <a:graphicData uri="http://schemas.openxmlformats.org/drawingml/2006/table">
            <a:tbl>
              <a:tblPr firstRow="1" bandRow="1">
                <a:tableStyleId>{93296810-A885-4BE3-A3E7-6D5BEEA58F35}</a:tableStyleId>
              </a:tblPr>
              <a:tblGrid>
                <a:gridCol w="5875362"/>
                <a:gridCol w="5875362"/>
              </a:tblGrid>
              <a:tr h="3978323">
                <a:tc>
                  <a:txBody>
                    <a:bodyPr/>
                    <a:lstStyle/>
                    <a:p>
                      <a:r>
                        <a:rPr lang="en-US" sz="1800" b="1" i="0" kern="1200" dirty="0" smtClean="0">
                          <a:solidFill>
                            <a:schemeClr val="tx1"/>
                          </a:solidFill>
                          <a:effectLst/>
                          <a:latin typeface="+mn-lt"/>
                          <a:ea typeface="+mn-ea"/>
                          <a:cs typeface="+mn-cs"/>
                        </a:rPr>
                        <a:t>Mr. and Mrs. </a:t>
                      </a:r>
                      <a:r>
                        <a:rPr lang="en-US" sz="1800" b="1" i="0" kern="1200" dirty="0" err="1" smtClean="0">
                          <a:solidFill>
                            <a:schemeClr val="tx1"/>
                          </a:solidFill>
                          <a:effectLst/>
                          <a:latin typeface="+mn-lt"/>
                          <a:ea typeface="+mn-ea"/>
                          <a:cs typeface="+mn-cs"/>
                        </a:rPr>
                        <a:t>Dursley</a:t>
                      </a:r>
                      <a:r>
                        <a:rPr lang="en-US" sz="1800" b="1" i="0" kern="1200" dirty="0" smtClean="0">
                          <a:solidFill>
                            <a:schemeClr val="tx1"/>
                          </a:solidFill>
                          <a:effectLst/>
                          <a:latin typeface="+mn-lt"/>
                          <a:ea typeface="+mn-ea"/>
                          <a:cs typeface="+mn-cs"/>
                        </a:rPr>
                        <a:t> live “perfectly normal” lives. </a:t>
                      </a:r>
                      <a:r>
                        <a:rPr lang="en-US" sz="1800" b="1" i="0" u="none" strike="noStrike" kern="1200" dirty="0" smtClean="0">
                          <a:solidFill>
                            <a:schemeClr val="tx1"/>
                          </a:solidFill>
                          <a:effectLst/>
                          <a:latin typeface="+mn-lt"/>
                          <a:ea typeface="+mn-ea"/>
                          <a:cs typeface="+mn-cs"/>
                          <a:hlinkClick r:id="rId2"/>
                        </a:rPr>
                        <a:t>Vernon </a:t>
                      </a:r>
                      <a:r>
                        <a:rPr lang="en-US" sz="1800" b="1" i="0" u="none" strike="noStrike" kern="1200" dirty="0" err="1" smtClean="0">
                          <a:solidFill>
                            <a:schemeClr val="tx1"/>
                          </a:solidFill>
                          <a:effectLst/>
                          <a:latin typeface="+mn-lt"/>
                          <a:ea typeface="+mn-ea"/>
                          <a:cs typeface="+mn-cs"/>
                          <a:hlinkClick r:id="rId2"/>
                        </a:rPr>
                        <a:t>Dursley</a:t>
                      </a:r>
                      <a:r>
                        <a:rPr lang="en-US" sz="1800" b="1" i="0" kern="1200" dirty="0" smtClean="0">
                          <a:solidFill>
                            <a:schemeClr val="tx1"/>
                          </a:solidFill>
                          <a:effectLst/>
                          <a:latin typeface="+mn-lt"/>
                          <a:ea typeface="+mn-ea"/>
                          <a:cs typeface="+mn-cs"/>
                        </a:rPr>
                        <a:t> is a large, “beefy” man who works at a drilling firm. </a:t>
                      </a:r>
                      <a:r>
                        <a:rPr lang="en-US" sz="1800" b="1" i="0" u="none" strike="noStrike" kern="1200" dirty="0" smtClean="0">
                          <a:solidFill>
                            <a:schemeClr val="tx1"/>
                          </a:solidFill>
                          <a:effectLst/>
                          <a:latin typeface="+mn-lt"/>
                          <a:ea typeface="+mn-ea"/>
                          <a:cs typeface="+mn-cs"/>
                          <a:hlinkClick r:id="rId3"/>
                        </a:rPr>
                        <a:t>Petunia </a:t>
                      </a:r>
                      <a:r>
                        <a:rPr lang="en-US" sz="1800" b="1" i="0" u="none" strike="noStrike" kern="1200" dirty="0" err="1" smtClean="0">
                          <a:solidFill>
                            <a:schemeClr val="tx1"/>
                          </a:solidFill>
                          <a:effectLst/>
                          <a:latin typeface="+mn-lt"/>
                          <a:ea typeface="+mn-ea"/>
                          <a:cs typeface="+mn-cs"/>
                          <a:hlinkClick r:id="rId3"/>
                        </a:rPr>
                        <a:t>Dursley</a:t>
                      </a:r>
                      <a:r>
                        <a:rPr lang="en-US" sz="1800" b="1" i="0" kern="1200" dirty="0" smtClean="0">
                          <a:solidFill>
                            <a:schemeClr val="tx1"/>
                          </a:solidFill>
                          <a:effectLst/>
                          <a:latin typeface="+mn-lt"/>
                          <a:ea typeface="+mn-ea"/>
                          <a:cs typeface="+mn-cs"/>
                        </a:rPr>
                        <a:t> is thin and blonde and tall. Mrs. </a:t>
                      </a:r>
                      <a:r>
                        <a:rPr lang="en-US" sz="1800" b="1" i="0" kern="1200" dirty="0" err="1" smtClean="0">
                          <a:solidFill>
                            <a:schemeClr val="tx1"/>
                          </a:solidFill>
                          <a:effectLst/>
                          <a:latin typeface="+mn-lt"/>
                          <a:ea typeface="+mn-ea"/>
                          <a:cs typeface="+mn-cs"/>
                        </a:rPr>
                        <a:t>Dursley</a:t>
                      </a:r>
                      <a:r>
                        <a:rPr lang="en-US" sz="1800" b="1" i="0" kern="1200" dirty="0" smtClean="0">
                          <a:solidFill>
                            <a:schemeClr val="tx1"/>
                          </a:solidFill>
                          <a:effectLst/>
                          <a:latin typeface="+mn-lt"/>
                          <a:ea typeface="+mn-ea"/>
                          <a:cs typeface="+mn-cs"/>
                        </a:rPr>
                        <a:t> has a sister, </a:t>
                      </a:r>
                      <a:r>
                        <a:rPr lang="en-US" sz="1800" b="1" i="0" u="none" strike="noStrike" kern="1200" dirty="0" smtClean="0">
                          <a:solidFill>
                            <a:schemeClr val="tx1"/>
                          </a:solidFill>
                          <a:effectLst/>
                          <a:latin typeface="+mn-lt"/>
                          <a:ea typeface="+mn-ea"/>
                          <a:cs typeface="+mn-cs"/>
                          <a:hlinkClick r:id="rId4"/>
                        </a:rPr>
                        <a:t>Lily Potter</a:t>
                      </a:r>
                      <a:r>
                        <a:rPr lang="en-US" sz="1800" b="1" i="0" kern="1200" dirty="0" smtClean="0">
                          <a:solidFill>
                            <a:schemeClr val="tx1"/>
                          </a:solidFill>
                          <a:effectLst/>
                          <a:latin typeface="+mn-lt"/>
                          <a:ea typeface="+mn-ea"/>
                          <a:cs typeface="+mn-cs"/>
                        </a:rPr>
                        <a:t>, whom she pretends doesn’t exist, because she and her husband are as “</a:t>
                      </a:r>
                      <a:r>
                        <a:rPr lang="en-US" sz="1800" b="1" i="0" kern="1200" dirty="0" err="1" smtClean="0">
                          <a:solidFill>
                            <a:schemeClr val="tx1"/>
                          </a:solidFill>
                          <a:effectLst/>
                          <a:latin typeface="+mn-lt"/>
                          <a:ea typeface="+mn-ea"/>
                          <a:cs typeface="+mn-cs"/>
                        </a:rPr>
                        <a:t>unDursleyish</a:t>
                      </a:r>
                      <a:r>
                        <a:rPr lang="en-US" sz="1800" b="1" i="0" kern="1200" dirty="0" smtClean="0">
                          <a:solidFill>
                            <a:schemeClr val="tx1"/>
                          </a:solidFill>
                          <a:effectLst/>
                          <a:latin typeface="+mn-lt"/>
                          <a:ea typeface="+mn-ea"/>
                          <a:cs typeface="+mn-cs"/>
                        </a:rPr>
                        <a:t>” as possible.</a:t>
                      </a: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One day, </a:t>
                      </a:r>
                      <a:r>
                        <a:rPr lang="en-US" sz="1800" b="1" i="0" u="none" strike="noStrike" kern="1200" dirty="0" smtClean="0">
                          <a:solidFill>
                            <a:schemeClr val="tx1"/>
                          </a:solidFill>
                          <a:effectLst/>
                          <a:latin typeface="+mn-lt"/>
                          <a:ea typeface="+mn-ea"/>
                          <a:cs typeface="+mn-cs"/>
                          <a:hlinkClick r:id="rId2"/>
                        </a:rPr>
                        <a:t>Vernon</a:t>
                      </a:r>
                      <a:r>
                        <a:rPr lang="en-US" sz="1800" b="1" i="0" kern="1200" dirty="0" smtClean="0">
                          <a:solidFill>
                            <a:schemeClr val="tx1"/>
                          </a:solidFill>
                          <a:effectLst/>
                          <a:latin typeface="+mn-lt"/>
                          <a:ea typeface="+mn-ea"/>
                          <a:cs typeface="+mn-cs"/>
                        </a:rPr>
                        <a:t> starts to notice some strange and mysterious things: an owl fluttering by their window; a cat reading a map; people in cloaks whispering excitedly together. Vernon grows furious, thinking that it must be some silly stunt.</a:t>
                      </a:r>
                      <a:endParaRPr lang="en-US" b="1" dirty="0">
                        <a:solidFill>
                          <a:schemeClr val="tx1"/>
                        </a:solidFill>
                      </a:endParaRPr>
                    </a:p>
                  </a:txBody>
                  <a:tcPr/>
                </a:tc>
                <a:tc>
                  <a:txBody>
                    <a:bodyPr/>
                    <a:lstStyle/>
                    <a:p>
                      <a:r>
                        <a:rPr lang="en-US" sz="1800" b="1" i="0" kern="1200" dirty="0" smtClean="0">
                          <a:solidFill>
                            <a:schemeClr val="tx1"/>
                          </a:solidFill>
                          <a:effectLst/>
                          <a:latin typeface="+mn-lt"/>
                          <a:ea typeface="+mn-ea"/>
                          <a:cs typeface="+mn-cs"/>
                        </a:rPr>
                        <a:t> After work, </a:t>
                      </a:r>
                      <a:r>
                        <a:rPr lang="en-US" sz="1800" b="1" i="0" u="none" strike="noStrike" kern="1200" dirty="0" smtClean="0">
                          <a:solidFill>
                            <a:schemeClr val="tx1"/>
                          </a:solidFill>
                          <a:effectLst/>
                          <a:latin typeface="+mn-lt"/>
                          <a:ea typeface="+mn-ea"/>
                          <a:cs typeface="+mn-cs"/>
                          <a:hlinkClick r:id="rId2"/>
                        </a:rPr>
                        <a:t>Vernon</a:t>
                      </a:r>
                      <a:r>
                        <a:rPr lang="en-US" sz="1800" b="1" i="0" kern="1200" dirty="0" smtClean="0">
                          <a:solidFill>
                            <a:schemeClr val="tx1"/>
                          </a:solidFill>
                          <a:effectLst/>
                          <a:latin typeface="+mn-lt"/>
                          <a:ea typeface="+mn-ea"/>
                          <a:cs typeface="+mn-cs"/>
                        </a:rPr>
                        <a:t> accidentally runs right into a man in a velvet cloak. He apologizes, but the man hugs Vernon and tells him not to worry—nothing could upset him today because “</a:t>
                      </a:r>
                      <a:r>
                        <a:rPr lang="en-US" sz="1800" b="1" i="0" u="none" strike="noStrike" kern="1200" dirty="0" smtClean="0">
                          <a:solidFill>
                            <a:schemeClr val="tx1"/>
                          </a:solidFill>
                          <a:effectLst/>
                          <a:latin typeface="+mn-lt"/>
                          <a:ea typeface="+mn-ea"/>
                          <a:cs typeface="+mn-cs"/>
                          <a:hlinkClick r:id="rId5"/>
                        </a:rPr>
                        <a:t>You-Know-Who</a:t>
                      </a:r>
                      <a:r>
                        <a:rPr lang="en-US" sz="1800" b="1" i="0" kern="1200" dirty="0" smtClean="0">
                          <a:solidFill>
                            <a:schemeClr val="tx1"/>
                          </a:solidFill>
                          <a:effectLst/>
                          <a:latin typeface="+mn-lt"/>
                          <a:ea typeface="+mn-ea"/>
                          <a:cs typeface="+mn-cs"/>
                        </a:rPr>
                        <a:t> has gone at last,” and tells Vernon that even “</a:t>
                      </a:r>
                      <a:r>
                        <a:rPr lang="en-US" sz="1800" b="1" i="0" kern="1200" dirty="0" err="1" smtClean="0">
                          <a:solidFill>
                            <a:schemeClr val="tx1"/>
                          </a:solidFill>
                          <a:effectLst/>
                          <a:latin typeface="+mn-lt"/>
                          <a:ea typeface="+mn-ea"/>
                          <a:cs typeface="+mn-cs"/>
                        </a:rPr>
                        <a:t>Muggles</a:t>
                      </a:r>
                      <a:r>
                        <a:rPr lang="en-US" sz="1800" b="1" i="0" kern="1200" dirty="0" smtClean="0">
                          <a:solidFill>
                            <a:schemeClr val="tx1"/>
                          </a:solidFill>
                          <a:effectLst/>
                          <a:latin typeface="+mn-lt"/>
                          <a:ea typeface="+mn-ea"/>
                          <a:cs typeface="+mn-cs"/>
                        </a:rPr>
                        <a:t>” like himself should be celebrating. Vernon is stunned by the encounter and hurries home. On the street he again notices the cat that had been reading the map earlier.</a:t>
                      </a: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Meanwhile, on the street in front of the house, a very old man with a long beard and long robes appears: </a:t>
                      </a:r>
                      <a:r>
                        <a:rPr lang="en-US" sz="1800" b="1" i="0" u="none" strike="noStrike" kern="1200" dirty="0" err="1" smtClean="0">
                          <a:solidFill>
                            <a:schemeClr val="tx1"/>
                          </a:solidFill>
                          <a:effectLst/>
                          <a:latin typeface="+mn-lt"/>
                          <a:ea typeface="+mn-ea"/>
                          <a:cs typeface="+mn-cs"/>
                          <a:hlinkClick r:id="rId6"/>
                        </a:rPr>
                        <a:t>Albus</a:t>
                      </a:r>
                      <a:r>
                        <a:rPr lang="en-US" sz="1800" b="1" i="0" u="none" strike="noStrike" kern="1200" dirty="0" smtClean="0">
                          <a:solidFill>
                            <a:schemeClr val="tx1"/>
                          </a:solidFill>
                          <a:effectLst/>
                          <a:latin typeface="+mn-lt"/>
                          <a:ea typeface="+mn-ea"/>
                          <a:cs typeface="+mn-cs"/>
                          <a:hlinkClick r:id="rId6"/>
                        </a:rPr>
                        <a:t> Dumbledore</a:t>
                      </a:r>
                      <a:endParaRPr lang="en-US" sz="1800" b="1" i="0" u="none" strike="noStrike"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He looks at the cat on the street, which transforms into a woman with a tight black bun and an emerald cloak: </a:t>
                      </a:r>
                      <a:r>
                        <a:rPr lang="en-US" sz="1800" b="1" i="0" u="none" strike="noStrike" kern="1200" dirty="0" smtClean="0">
                          <a:solidFill>
                            <a:schemeClr val="tx1"/>
                          </a:solidFill>
                          <a:effectLst/>
                          <a:latin typeface="+mn-lt"/>
                          <a:ea typeface="+mn-ea"/>
                          <a:cs typeface="+mn-cs"/>
                          <a:hlinkClick r:id="rId7"/>
                        </a:rPr>
                        <a:t>Professor McGonagall</a:t>
                      </a:r>
                      <a:r>
                        <a:rPr lang="en-US" sz="1800" b="1" i="0" kern="1200" dirty="0" smtClean="0">
                          <a:solidFill>
                            <a:schemeClr val="tx1"/>
                          </a:solidFill>
                          <a:effectLst/>
                          <a:latin typeface="+mn-lt"/>
                          <a:ea typeface="+mn-ea"/>
                          <a:cs typeface="+mn-cs"/>
                        </a:rPr>
                        <a:t>.</a:t>
                      </a:r>
                      <a:endParaRPr lang="en-US" b="1" dirty="0">
                        <a:solidFill>
                          <a:schemeClr val="tx1"/>
                        </a:solidFill>
                      </a:endParaRPr>
                    </a:p>
                  </a:txBody>
                  <a:tcPr/>
                </a:tc>
              </a:tr>
              <a:tr h="3978323">
                <a:tc>
                  <a:txBody>
                    <a:bodyPr/>
                    <a:lstStyle/>
                    <a:p>
                      <a:r>
                        <a:rPr lang="en-US" sz="1800" b="1" i="0" u="none" strike="noStrike" kern="1200" dirty="0" smtClean="0">
                          <a:solidFill>
                            <a:schemeClr val="tx1"/>
                          </a:solidFill>
                          <a:effectLst/>
                          <a:latin typeface="+mn-lt"/>
                          <a:ea typeface="+mn-ea"/>
                          <a:cs typeface="+mn-cs"/>
                          <a:hlinkClick r:id="rId7"/>
                        </a:rPr>
                        <a:t>Professor McGonagall</a:t>
                      </a:r>
                      <a:r>
                        <a:rPr lang="en-US" sz="1800" b="1" i="0" kern="1200" dirty="0" smtClean="0">
                          <a:solidFill>
                            <a:schemeClr val="tx1"/>
                          </a:solidFill>
                          <a:effectLst/>
                          <a:latin typeface="+mn-lt"/>
                          <a:ea typeface="+mn-ea"/>
                          <a:cs typeface="+mn-cs"/>
                        </a:rPr>
                        <a:t> explains to </a:t>
                      </a:r>
                      <a:r>
                        <a:rPr lang="en-US" sz="1800" b="1" i="0" u="none" strike="noStrike" kern="1200" dirty="0" smtClean="0">
                          <a:solidFill>
                            <a:schemeClr val="tx1"/>
                          </a:solidFill>
                          <a:effectLst/>
                          <a:latin typeface="+mn-lt"/>
                          <a:ea typeface="+mn-ea"/>
                          <a:cs typeface="+mn-cs"/>
                          <a:hlinkClick r:id="rId6"/>
                        </a:rPr>
                        <a:t>Dumbledore</a:t>
                      </a:r>
                      <a:r>
                        <a:rPr lang="en-US" sz="1800" b="1" i="0" kern="1200" dirty="0" smtClean="0">
                          <a:solidFill>
                            <a:schemeClr val="tx1"/>
                          </a:solidFill>
                          <a:effectLst/>
                          <a:latin typeface="+mn-lt"/>
                          <a:ea typeface="+mn-ea"/>
                          <a:cs typeface="+mn-cs"/>
                        </a:rPr>
                        <a:t> that </a:t>
                      </a:r>
                      <a:r>
                        <a:rPr lang="en-US" sz="1800" b="1" i="0" u="none" strike="noStrike" kern="1200" dirty="0" smtClean="0">
                          <a:solidFill>
                            <a:schemeClr val="tx1"/>
                          </a:solidFill>
                          <a:effectLst/>
                          <a:latin typeface="+mn-lt"/>
                          <a:ea typeface="+mn-ea"/>
                          <a:cs typeface="+mn-cs"/>
                          <a:hlinkClick r:id="rId4"/>
                        </a:rPr>
                        <a:t>Lily</a:t>
                      </a:r>
                      <a:r>
                        <a:rPr lang="en-US" sz="1800" b="1" i="0" kern="1200" dirty="0" smtClean="0">
                          <a:solidFill>
                            <a:schemeClr val="tx1"/>
                          </a:solidFill>
                          <a:effectLst/>
                          <a:latin typeface="+mn-lt"/>
                          <a:ea typeface="+mn-ea"/>
                          <a:cs typeface="+mn-cs"/>
                        </a:rPr>
                        <a:t> and </a:t>
                      </a:r>
                      <a:r>
                        <a:rPr lang="en-US" sz="1800" b="1" i="0" u="none" strike="noStrike" kern="1200" dirty="0" smtClean="0">
                          <a:solidFill>
                            <a:schemeClr val="tx1"/>
                          </a:solidFill>
                          <a:effectLst/>
                          <a:latin typeface="+mn-lt"/>
                          <a:ea typeface="+mn-ea"/>
                          <a:cs typeface="+mn-cs"/>
                          <a:hlinkClick r:id="rId8"/>
                        </a:rPr>
                        <a:t>James Potter</a:t>
                      </a:r>
                      <a:r>
                        <a:rPr lang="en-US" sz="1800" b="1" i="0" kern="1200" dirty="0" smtClean="0">
                          <a:solidFill>
                            <a:schemeClr val="tx1"/>
                          </a:solidFill>
                          <a:effectLst/>
                          <a:latin typeface="+mn-lt"/>
                          <a:ea typeface="+mn-ea"/>
                          <a:cs typeface="+mn-cs"/>
                        </a:rPr>
                        <a:t> are dead, and that </a:t>
                      </a:r>
                      <a:r>
                        <a:rPr lang="en-US" sz="1800" b="1" i="0" u="none" strike="noStrike" kern="1200" dirty="0" smtClean="0">
                          <a:solidFill>
                            <a:schemeClr val="tx1"/>
                          </a:solidFill>
                          <a:effectLst/>
                          <a:latin typeface="+mn-lt"/>
                          <a:ea typeface="+mn-ea"/>
                          <a:cs typeface="+mn-cs"/>
                          <a:hlinkClick r:id="rId5"/>
                        </a:rPr>
                        <a:t>Voldemort</a:t>
                      </a:r>
                      <a:r>
                        <a:rPr lang="en-US" sz="1800" b="1" i="0" kern="1200" dirty="0" smtClean="0">
                          <a:solidFill>
                            <a:schemeClr val="tx1"/>
                          </a:solidFill>
                          <a:effectLst/>
                          <a:latin typeface="+mn-lt"/>
                          <a:ea typeface="+mn-ea"/>
                          <a:cs typeface="+mn-cs"/>
                        </a:rPr>
                        <a:t> tried to kill their son, </a:t>
                      </a:r>
                      <a:r>
                        <a:rPr lang="en-US" sz="1800" b="1" i="0" u="none" strike="noStrike" kern="1200" dirty="0" smtClean="0">
                          <a:solidFill>
                            <a:schemeClr val="tx1"/>
                          </a:solidFill>
                          <a:effectLst/>
                          <a:latin typeface="+mn-lt"/>
                          <a:ea typeface="+mn-ea"/>
                          <a:cs typeface="+mn-cs"/>
                          <a:hlinkClick r:id="rId9"/>
                        </a:rPr>
                        <a:t>Harry</a:t>
                      </a:r>
                      <a:r>
                        <a:rPr lang="en-US" sz="1800" b="1" i="0" kern="1200" dirty="0" smtClean="0">
                          <a:solidFill>
                            <a:schemeClr val="tx1"/>
                          </a:solidFill>
                          <a:effectLst/>
                          <a:latin typeface="+mn-lt"/>
                          <a:ea typeface="+mn-ea"/>
                          <a:cs typeface="+mn-cs"/>
                        </a:rPr>
                        <a:t>, as well, but he couldn’t. Voldemort’s power was broken when he tried to kill Harry.</a:t>
                      </a:r>
                    </a:p>
                    <a:p>
                      <a:endParaRPr lang="en-US" sz="1800" b="1" i="0" kern="1200" dirty="0" smtClean="0">
                        <a:solidFill>
                          <a:schemeClr val="tx1"/>
                        </a:solidFill>
                        <a:effectLst/>
                        <a:latin typeface="+mn-lt"/>
                        <a:ea typeface="+mn-ea"/>
                        <a:cs typeface="+mn-cs"/>
                      </a:endParaRPr>
                    </a:p>
                    <a:p>
                      <a:r>
                        <a:rPr lang="en-US" sz="1800" b="1" i="0" u="none" strike="noStrike" kern="1200" dirty="0" smtClean="0">
                          <a:solidFill>
                            <a:schemeClr val="tx1"/>
                          </a:solidFill>
                          <a:effectLst/>
                          <a:latin typeface="+mn-lt"/>
                          <a:ea typeface="+mn-ea"/>
                          <a:cs typeface="+mn-cs"/>
                          <a:hlinkClick r:id="rId6"/>
                        </a:rPr>
                        <a:t>Dumbledore</a:t>
                      </a:r>
                      <a:r>
                        <a:rPr lang="en-US" sz="1800" b="1" i="0" kern="1200" dirty="0" smtClean="0">
                          <a:solidFill>
                            <a:schemeClr val="tx1"/>
                          </a:solidFill>
                          <a:effectLst/>
                          <a:latin typeface="+mn-lt"/>
                          <a:ea typeface="+mn-ea"/>
                          <a:cs typeface="+mn-cs"/>
                        </a:rPr>
                        <a:t> tells </a:t>
                      </a:r>
                      <a:r>
                        <a:rPr lang="en-US" sz="1800" b="1" i="0" u="none" strike="noStrike" kern="1200" dirty="0" smtClean="0">
                          <a:solidFill>
                            <a:schemeClr val="tx1"/>
                          </a:solidFill>
                          <a:effectLst/>
                          <a:latin typeface="+mn-lt"/>
                          <a:ea typeface="+mn-ea"/>
                          <a:cs typeface="+mn-cs"/>
                          <a:hlinkClick r:id="rId7"/>
                        </a:rPr>
                        <a:t>McGonagall</a:t>
                      </a:r>
                      <a:r>
                        <a:rPr lang="en-US" sz="1800" b="1" i="0" kern="1200" dirty="0" smtClean="0">
                          <a:solidFill>
                            <a:schemeClr val="tx1"/>
                          </a:solidFill>
                          <a:effectLst/>
                          <a:latin typeface="+mn-lt"/>
                          <a:ea typeface="+mn-ea"/>
                          <a:cs typeface="+mn-cs"/>
                        </a:rPr>
                        <a:t> that </a:t>
                      </a:r>
                      <a:r>
                        <a:rPr lang="en-US" sz="1800" b="1" i="0" u="none" strike="noStrike" kern="1200" dirty="0" smtClean="0">
                          <a:solidFill>
                            <a:schemeClr val="tx1"/>
                          </a:solidFill>
                          <a:effectLst/>
                          <a:latin typeface="+mn-lt"/>
                          <a:ea typeface="+mn-ea"/>
                          <a:cs typeface="+mn-cs"/>
                          <a:hlinkClick r:id="rId9"/>
                        </a:rPr>
                        <a:t>Harry</a:t>
                      </a:r>
                      <a:r>
                        <a:rPr lang="en-US" sz="1800" b="1" i="0" kern="1200" dirty="0" smtClean="0">
                          <a:solidFill>
                            <a:schemeClr val="tx1"/>
                          </a:solidFill>
                          <a:effectLst/>
                          <a:latin typeface="+mn-lt"/>
                          <a:ea typeface="+mn-ea"/>
                          <a:cs typeface="+mn-cs"/>
                        </a:rPr>
                        <a:t> will be entrusted into the care of his </a:t>
                      </a:r>
                      <a:r>
                        <a:rPr lang="en-US" sz="1800" b="1" i="0" u="none" strike="noStrike" kern="1200" dirty="0" smtClean="0">
                          <a:solidFill>
                            <a:schemeClr val="tx1"/>
                          </a:solidFill>
                          <a:effectLst/>
                          <a:latin typeface="+mn-lt"/>
                          <a:ea typeface="+mn-ea"/>
                          <a:cs typeface="+mn-cs"/>
                          <a:hlinkClick r:id="rId3"/>
                        </a:rPr>
                        <a:t>Aunt Petunia</a:t>
                      </a:r>
                      <a:r>
                        <a:rPr lang="en-US" sz="1800" b="1" i="0" kern="1200" dirty="0" smtClean="0">
                          <a:solidFill>
                            <a:schemeClr val="tx1"/>
                          </a:solidFill>
                          <a:effectLst/>
                          <a:latin typeface="+mn-lt"/>
                          <a:ea typeface="+mn-ea"/>
                          <a:cs typeface="+mn-cs"/>
                        </a:rPr>
                        <a:t> and </a:t>
                      </a:r>
                      <a:r>
                        <a:rPr lang="en-US" sz="1800" b="1" i="0" u="none" strike="noStrike" kern="1200" dirty="0" smtClean="0">
                          <a:solidFill>
                            <a:schemeClr val="tx1"/>
                          </a:solidFill>
                          <a:effectLst/>
                          <a:latin typeface="+mn-lt"/>
                          <a:ea typeface="+mn-ea"/>
                          <a:cs typeface="+mn-cs"/>
                          <a:hlinkClick r:id="rId2"/>
                        </a:rPr>
                        <a:t>Uncle Vernon</a:t>
                      </a:r>
                      <a:r>
                        <a:rPr lang="en-US" sz="1800" b="1" i="0" kern="1200" dirty="0" smtClean="0">
                          <a:solidFill>
                            <a:schemeClr val="tx1"/>
                          </a:solidFill>
                          <a:effectLst/>
                          <a:latin typeface="+mn-lt"/>
                          <a:ea typeface="+mn-ea"/>
                          <a:cs typeface="+mn-cs"/>
                        </a:rPr>
                        <a:t>. McGonagall is appalled, saying she has been watching them all day, and that they couldn’t be less like wizards. And their son </a:t>
                      </a:r>
                      <a:r>
                        <a:rPr lang="en-US" sz="1800" b="1" i="0" u="none" strike="noStrike" kern="1200" dirty="0" smtClean="0">
                          <a:solidFill>
                            <a:schemeClr val="tx1"/>
                          </a:solidFill>
                          <a:effectLst/>
                          <a:latin typeface="+mn-lt"/>
                          <a:ea typeface="+mn-ea"/>
                          <a:cs typeface="+mn-cs"/>
                          <a:hlinkClick r:id="rId10"/>
                        </a:rPr>
                        <a:t>Dudley</a:t>
                      </a:r>
                      <a:r>
                        <a:rPr lang="en-US" sz="1800" b="1" i="0" kern="1200" dirty="0" smtClean="0">
                          <a:solidFill>
                            <a:schemeClr val="tx1"/>
                          </a:solidFill>
                          <a:effectLst/>
                          <a:latin typeface="+mn-lt"/>
                          <a:ea typeface="+mn-ea"/>
                          <a:cs typeface="+mn-cs"/>
                        </a:rPr>
                        <a:t> is horribly spoiled—all day, he’s been kicking his mother and screaming for sweets.</a:t>
                      </a:r>
                    </a:p>
                    <a:p>
                      <a:endParaRPr lang="en-US" sz="1800" b="0" i="0" kern="1200" dirty="0" smtClean="0">
                        <a:solidFill>
                          <a:schemeClr val="dk1"/>
                        </a:solidFill>
                        <a:effectLst/>
                        <a:latin typeface="+mn-lt"/>
                        <a:ea typeface="+mn-ea"/>
                        <a:cs typeface="+mn-cs"/>
                      </a:endParaRPr>
                    </a:p>
                    <a:p>
                      <a:endParaRPr lang="en-US" dirty="0" smtClean="0"/>
                    </a:p>
                    <a:p>
                      <a:endParaRPr lang="en-US" dirty="0" smtClean="0"/>
                    </a:p>
                  </a:txBody>
                  <a:tcPr/>
                </a:tc>
                <a:tc>
                  <a:txBody>
                    <a:bodyPr/>
                    <a:lstStyle/>
                    <a:p>
                      <a:r>
                        <a:rPr lang="en-US" sz="1800" b="1" i="0" u="none" strike="noStrike" kern="1200" dirty="0" smtClean="0">
                          <a:solidFill>
                            <a:schemeClr val="tx1"/>
                          </a:solidFill>
                          <a:effectLst/>
                          <a:latin typeface="+mn-lt"/>
                          <a:ea typeface="+mn-ea"/>
                          <a:cs typeface="+mn-cs"/>
                          <a:hlinkClick r:id="rId6"/>
                        </a:rPr>
                        <a:t>Dumbledore</a:t>
                      </a:r>
                      <a:r>
                        <a:rPr lang="en-US" sz="1800" b="1" i="0" kern="1200" dirty="0" smtClean="0">
                          <a:solidFill>
                            <a:schemeClr val="tx1"/>
                          </a:solidFill>
                          <a:effectLst/>
                          <a:latin typeface="+mn-lt"/>
                          <a:ea typeface="+mn-ea"/>
                          <a:cs typeface="+mn-cs"/>
                        </a:rPr>
                        <a:t> assures </a:t>
                      </a:r>
                      <a:r>
                        <a:rPr lang="en-US" sz="1800" b="1" i="0" u="none" strike="noStrike" kern="1200" dirty="0" smtClean="0">
                          <a:solidFill>
                            <a:schemeClr val="tx1"/>
                          </a:solidFill>
                          <a:effectLst/>
                          <a:latin typeface="+mn-lt"/>
                          <a:ea typeface="+mn-ea"/>
                          <a:cs typeface="+mn-cs"/>
                          <a:hlinkClick r:id="rId7"/>
                        </a:rPr>
                        <a:t>McGonagall</a:t>
                      </a:r>
                      <a:r>
                        <a:rPr lang="en-US" sz="1800" b="1" i="0" kern="1200" dirty="0" smtClean="0">
                          <a:solidFill>
                            <a:schemeClr val="tx1"/>
                          </a:solidFill>
                          <a:effectLst/>
                          <a:latin typeface="+mn-lt"/>
                          <a:ea typeface="+mn-ea"/>
                          <a:cs typeface="+mn-cs"/>
                        </a:rPr>
                        <a:t> that the </a:t>
                      </a:r>
                      <a:r>
                        <a:rPr lang="en-US" sz="1800" b="1" i="0" kern="1200" dirty="0" err="1" smtClean="0">
                          <a:solidFill>
                            <a:schemeClr val="tx1"/>
                          </a:solidFill>
                          <a:effectLst/>
                          <a:latin typeface="+mn-lt"/>
                          <a:ea typeface="+mn-ea"/>
                          <a:cs typeface="+mn-cs"/>
                        </a:rPr>
                        <a:t>Dursleys</a:t>
                      </a:r>
                      <a:r>
                        <a:rPr lang="en-US" sz="1800" b="1" i="0" kern="1200" dirty="0" smtClean="0">
                          <a:solidFill>
                            <a:schemeClr val="tx1"/>
                          </a:solidFill>
                          <a:effectLst/>
                          <a:latin typeface="+mn-lt"/>
                          <a:ea typeface="+mn-ea"/>
                          <a:cs typeface="+mn-cs"/>
                        </a:rPr>
                        <a:t>’ home is the best place for </a:t>
                      </a:r>
                      <a:r>
                        <a:rPr lang="en-US" sz="1800" b="1" i="0" u="none" strike="noStrike" kern="1200" dirty="0" smtClean="0">
                          <a:solidFill>
                            <a:schemeClr val="tx1"/>
                          </a:solidFill>
                          <a:effectLst/>
                          <a:latin typeface="+mn-lt"/>
                          <a:ea typeface="+mn-ea"/>
                          <a:cs typeface="+mn-cs"/>
                          <a:hlinkClick r:id="rId9"/>
                        </a:rPr>
                        <a:t>Harry</a:t>
                      </a:r>
                      <a:r>
                        <a:rPr lang="en-US" sz="1800" b="1" i="0" kern="1200" dirty="0" smtClean="0">
                          <a:solidFill>
                            <a:schemeClr val="tx1"/>
                          </a:solidFill>
                          <a:effectLst/>
                          <a:latin typeface="+mn-lt"/>
                          <a:ea typeface="+mn-ea"/>
                          <a:cs typeface="+mn-cs"/>
                        </a:rPr>
                        <a:t>, and he will leave a letter so that </a:t>
                      </a:r>
                      <a:r>
                        <a:rPr lang="en-US" sz="1800" b="1" i="0" u="none" strike="noStrike" kern="1200" dirty="0" smtClean="0">
                          <a:solidFill>
                            <a:schemeClr val="tx1"/>
                          </a:solidFill>
                          <a:effectLst/>
                          <a:latin typeface="+mn-lt"/>
                          <a:ea typeface="+mn-ea"/>
                          <a:cs typeface="+mn-cs"/>
                          <a:hlinkClick r:id="rId2"/>
                        </a:rPr>
                        <a:t>Vernon</a:t>
                      </a:r>
                      <a:r>
                        <a:rPr lang="en-US" sz="1800" b="1" i="0" kern="1200" dirty="0" smtClean="0">
                          <a:solidFill>
                            <a:schemeClr val="tx1"/>
                          </a:solidFill>
                          <a:effectLst/>
                          <a:latin typeface="+mn-lt"/>
                          <a:ea typeface="+mn-ea"/>
                          <a:cs typeface="+mn-cs"/>
                        </a:rPr>
                        <a:t> and </a:t>
                      </a:r>
                      <a:r>
                        <a:rPr lang="en-US" sz="1800" b="1" i="0" u="none" strike="noStrike" kern="1200" dirty="0" smtClean="0">
                          <a:solidFill>
                            <a:schemeClr val="tx1"/>
                          </a:solidFill>
                          <a:effectLst/>
                          <a:latin typeface="+mn-lt"/>
                          <a:ea typeface="+mn-ea"/>
                          <a:cs typeface="+mn-cs"/>
                          <a:hlinkClick r:id="rId3"/>
                        </a:rPr>
                        <a:t>Petunia</a:t>
                      </a:r>
                      <a:r>
                        <a:rPr lang="en-US" sz="1800" b="1" i="0" kern="1200" dirty="0" smtClean="0">
                          <a:solidFill>
                            <a:schemeClr val="tx1"/>
                          </a:solidFill>
                          <a:effectLst/>
                          <a:latin typeface="+mn-lt"/>
                          <a:ea typeface="+mn-ea"/>
                          <a:cs typeface="+mn-cs"/>
                        </a:rPr>
                        <a:t> can explain everything to Harry about what’s happened when he’s older. Dumbledore argues that this is why it’s important to raise him away from the wizarding world, so that he doesn’t have to deal with that kind of fame so young.</a:t>
                      </a:r>
                    </a:p>
                    <a:p>
                      <a:r>
                        <a:rPr lang="en-US" sz="1800" b="1" i="0" kern="1200" dirty="0" smtClean="0">
                          <a:solidFill>
                            <a:schemeClr val="tx1"/>
                          </a:solidFill>
                          <a:effectLst/>
                          <a:latin typeface="+mn-lt"/>
                          <a:ea typeface="+mn-ea"/>
                          <a:cs typeface="+mn-cs"/>
                        </a:rPr>
                        <a:t>At that moment, </a:t>
                      </a:r>
                      <a:r>
                        <a:rPr lang="en-US" sz="1800" b="1" i="0" u="none" strike="noStrike" kern="1200" dirty="0" err="1" smtClean="0">
                          <a:solidFill>
                            <a:schemeClr val="tx1"/>
                          </a:solidFill>
                          <a:effectLst/>
                          <a:latin typeface="+mn-lt"/>
                          <a:ea typeface="+mn-ea"/>
                          <a:cs typeface="+mn-cs"/>
                          <a:hlinkClick r:id="rId11"/>
                        </a:rPr>
                        <a:t>Hagrid</a:t>
                      </a:r>
                      <a:r>
                        <a:rPr lang="en-US" sz="1800" b="1" i="0" kern="1200" dirty="0" smtClean="0">
                          <a:solidFill>
                            <a:schemeClr val="tx1"/>
                          </a:solidFill>
                          <a:effectLst/>
                          <a:latin typeface="+mn-lt"/>
                          <a:ea typeface="+mn-ea"/>
                          <a:cs typeface="+mn-cs"/>
                        </a:rPr>
                        <a:t>, an enormous man with wild, bushy black hair and a beard, arrives on a flying motorcycle with a bundle in his arms—baby </a:t>
                      </a:r>
                      <a:r>
                        <a:rPr lang="en-US" sz="1800" b="1" i="0" u="none" strike="noStrike" kern="1200" dirty="0" smtClean="0">
                          <a:solidFill>
                            <a:schemeClr val="tx1"/>
                          </a:solidFill>
                          <a:effectLst/>
                          <a:latin typeface="+mn-lt"/>
                          <a:ea typeface="+mn-ea"/>
                          <a:cs typeface="+mn-cs"/>
                          <a:hlinkClick r:id="rId9"/>
                        </a:rPr>
                        <a:t>Harry</a:t>
                      </a:r>
                      <a:r>
                        <a:rPr lang="en-US" sz="1800" b="1" i="0" kern="1200" dirty="0" smtClean="0">
                          <a:solidFill>
                            <a:schemeClr val="tx1"/>
                          </a:solidFill>
                          <a:effectLst/>
                          <a:latin typeface="+mn-lt"/>
                          <a:ea typeface="+mn-ea"/>
                          <a:cs typeface="+mn-cs"/>
                        </a:rPr>
                        <a:t>. </a:t>
                      </a:r>
                    </a:p>
                    <a:p>
                      <a:r>
                        <a:rPr lang="en-US" sz="1800" b="1" i="0" u="none" strike="noStrike" kern="1200" dirty="0" smtClean="0">
                          <a:solidFill>
                            <a:schemeClr val="tx1"/>
                          </a:solidFill>
                          <a:effectLst/>
                          <a:latin typeface="+mn-lt"/>
                          <a:ea typeface="+mn-ea"/>
                          <a:cs typeface="+mn-cs"/>
                          <a:hlinkClick r:id="rId6"/>
                        </a:rPr>
                        <a:t>Dumbledore</a:t>
                      </a:r>
                      <a:r>
                        <a:rPr lang="en-US" sz="1800" b="1" i="0" kern="1200" dirty="0" smtClean="0">
                          <a:solidFill>
                            <a:schemeClr val="tx1"/>
                          </a:solidFill>
                          <a:effectLst/>
                          <a:latin typeface="+mn-lt"/>
                          <a:ea typeface="+mn-ea"/>
                          <a:cs typeface="+mn-cs"/>
                        </a:rPr>
                        <a:t> then lays </a:t>
                      </a:r>
                      <a:r>
                        <a:rPr lang="en-US" sz="1800" b="1" i="0" u="none" strike="noStrike" kern="1200" dirty="0" smtClean="0">
                          <a:solidFill>
                            <a:schemeClr val="tx1"/>
                          </a:solidFill>
                          <a:effectLst/>
                          <a:latin typeface="+mn-lt"/>
                          <a:ea typeface="+mn-ea"/>
                          <a:cs typeface="+mn-cs"/>
                          <a:hlinkClick r:id="rId9"/>
                        </a:rPr>
                        <a:t>Harry</a:t>
                      </a:r>
                      <a:r>
                        <a:rPr lang="en-US" sz="1800" b="1" i="0" kern="1200" dirty="0" smtClean="0">
                          <a:solidFill>
                            <a:schemeClr val="tx1"/>
                          </a:solidFill>
                          <a:effectLst/>
                          <a:latin typeface="+mn-lt"/>
                          <a:ea typeface="+mn-ea"/>
                          <a:cs typeface="+mn-cs"/>
                        </a:rPr>
                        <a:t> gently on the </a:t>
                      </a:r>
                      <a:r>
                        <a:rPr lang="en-US" sz="1800" b="1" i="0" kern="1200" dirty="0" err="1" smtClean="0">
                          <a:solidFill>
                            <a:schemeClr val="tx1"/>
                          </a:solidFill>
                          <a:effectLst/>
                          <a:latin typeface="+mn-lt"/>
                          <a:ea typeface="+mn-ea"/>
                          <a:cs typeface="+mn-cs"/>
                        </a:rPr>
                        <a:t>Dursley’s</a:t>
                      </a:r>
                      <a:r>
                        <a:rPr lang="en-US" sz="1800" b="1" i="0" kern="1200" dirty="0" smtClean="0">
                          <a:solidFill>
                            <a:schemeClr val="tx1"/>
                          </a:solidFill>
                          <a:effectLst/>
                          <a:latin typeface="+mn-lt"/>
                          <a:ea typeface="+mn-ea"/>
                          <a:cs typeface="+mn-cs"/>
                        </a:rPr>
                        <a:t> doorstep and tucks a letter inside Harry’s blanket. </a:t>
                      </a:r>
                      <a:r>
                        <a:rPr lang="en-US" sz="1800" b="1" i="0" u="none" strike="noStrike" kern="1200" dirty="0" err="1" smtClean="0">
                          <a:solidFill>
                            <a:schemeClr val="tx1"/>
                          </a:solidFill>
                          <a:effectLst/>
                          <a:latin typeface="+mn-lt"/>
                          <a:ea typeface="+mn-ea"/>
                          <a:cs typeface="+mn-cs"/>
                          <a:hlinkClick r:id="rId11"/>
                        </a:rPr>
                        <a:t>Hagrid</a:t>
                      </a:r>
                      <a:r>
                        <a:rPr lang="en-US" sz="1800" b="1" i="0" kern="1200" dirty="0" smtClean="0">
                          <a:solidFill>
                            <a:schemeClr val="tx1"/>
                          </a:solidFill>
                          <a:effectLst/>
                          <a:latin typeface="+mn-lt"/>
                          <a:ea typeface="+mn-ea"/>
                          <a:cs typeface="+mn-cs"/>
                        </a:rPr>
                        <a:t> then gets back on his motorcycle </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244245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21024"/>
          </a:xfrm>
        </p:spPr>
        <p:txBody>
          <a:bodyPr/>
          <a:lstStyle/>
          <a:p>
            <a:r>
              <a:rPr lang="en-US" dirty="0" smtClean="0"/>
              <a:t>CHAPTER 2: THE VANISHING GLASS</a:t>
            </a:r>
            <a:br>
              <a:rPr lang="en-US" dirty="0" smtClean="0"/>
            </a:br>
            <a:r>
              <a:rPr lang="en-US" dirty="0" smtClean="0"/>
              <a:t>THEME: </a:t>
            </a:r>
            <a:br>
              <a:rPr lang="en-US" dirty="0" smtClean="0"/>
            </a:br>
            <a:r>
              <a:rPr lang="en-US" dirty="0" smtClean="0"/>
              <a:t>LOVE FAMILY AND FRIENDSHIP: The </a:t>
            </a:r>
            <a:r>
              <a:rPr lang="en-US" dirty="0"/>
              <a:t>importance of love from both family and friends.</a:t>
            </a:r>
          </a:p>
        </p:txBody>
      </p:sp>
    </p:spTree>
    <p:extLst>
      <p:ext uri="{BB962C8B-B14F-4D97-AF65-F5344CB8AC3E}">
        <p14:creationId xmlns:p14="http://schemas.microsoft.com/office/powerpoint/2010/main" val="134133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5625"/>
            <a:ext cx="10515600" cy="4351338"/>
          </a:xfrm>
        </p:spPr>
        <p:txBody>
          <a:bodyPr/>
          <a:lstStyle/>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96843742"/>
              </p:ext>
            </p:extLst>
          </p:nvPr>
        </p:nvGraphicFramePr>
        <p:xfrm>
          <a:off x="0" y="0"/>
          <a:ext cx="12192000" cy="6857999"/>
        </p:xfrm>
        <a:graphic>
          <a:graphicData uri="http://schemas.openxmlformats.org/drawingml/2006/table">
            <a:tbl>
              <a:tblPr firstRow="1" bandRow="1">
                <a:tableStyleId>{5C22544A-7EE6-4342-B048-85BDC9FD1C3A}</a:tableStyleId>
              </a:tblPr>
              <a:tblGrid>
                <a:gridCol w="6096000"/>
                <a:gridCol w="6096000"/>
              </a:tblGrid>
              <a:tr h="3018091">
                <a:tc>
                  <a:txBody>
                    <a:bodyPr/>
                    <a:lstStyle/>
                    <a:p>
                      <a:r>
                        <a:rPr lang="en-US" sz="2000" b="1" i="0" kern="1200" dirty="0" smtClean="0">
                          <a:solidFill>
                            <a:schemeClr val="tx1"/>
                          </a:solidFill>
                          <a:effectLst/>
                          <a:latin typeface="+mn-lt"/>
                          <a:ea typeface="+mn-ea"/>
                          <a:cs typeface="+mn-cs"/>
                        </a:rPr>
                        <a:t>Harry has just woken up from a good dream: there had been a flying motorcycle in it. Petunia yells at him to get up and make bacon for Dudley.</a:t>
                      </a:r>
                    </a:p>
                    <a:p>
                      <a:endParaRPr lang="en-US" sz="2000" b="1" i="0" kern="1200" dirty="0" smtClean="0">
                        <a:solidFill>
                          <a:schemeClr val="tx1"/>
                        </a:solidFill>
                        <a:effectLst/>
                        <a:latin typeface="+mn-lt"/>
                        <a:ea typeface="+mn-ea"/>
                        <a:cs typeface="+mn-cs"/>
                      </a:endParaRPr>
                    </a:p>
                    <a:p>
                      <a:endParaRPr lang="en-US" sz="2000" b="1" i="0" kern="1200" dirty="0" smtClean="0">
                        <a:solidFill>
                          <a:schemeClr val="tx1"/>
                        </a:solidFill>
                        <a:effectLst/>
                        <a:latin typeface="+mn-lt"/>
                        <a:ea typeface="+mn-ea"/>
                        <a:cs typeface="+mn-cs"/>
                      </a:endParaRPr>
                    </a:p>
                    <a:p>
                      <a:r>
                        <a:rPr lang="en-US" sz="2000" b="1" i="0" kern="1200" dirty="0" smtClean="0">
                          <a:solidFill>
                            <a:schemeClr val="tx1"/>
                          </a:solidFill>
                          <a:effectLst/>
                          <a:latin typeface="+mn-lt"/>
                          <a:ea typeface="+mn-ea"/>
                          <a:cs typeface="+mn-cs"/>
                        </a:rPr>
                        <a:t>Harry, by contrast to</a:t>
                      </a:r>
                      <a:r>
                        <a:rPr lang="en-US" sz="2000" b="1" i="0" kern="1200" baseline="0" dirty="0" smtClean="0">
                          <a:solidFill>
                            <a:schemeClr val="tx1"/>
                          </a:solidFill>
                          <a:effectLst/>
                          <a:latin typeface="+mn-lt"/>
                          <a:ea typeface="+mn-ea"/>
                          <a:cs typeface="+mn-cs"/>
                        </a:rPr>
                        <a:t> </a:t>
                      </a:r>
                      <a:r>
                        <a:rPr lang="en-US" sz="2000" b="1" i="0" kern="1200" dirty="0" smtClean="0">
                          <a:solidFill>
                            <a:schemeClr val="tx1"/>
                          </a:solidFill>
                          <a:effectLst/>
                          <a:latin typeface="+mn-lt"/>
                          <a:ea typeface="+mn-ea"/>
                          <a:cs typeface="+mn-cs"/>
                        </a:rPr>
                        <a:t>Dudley, has always been small and skinny—and he looks even smaller and skinnier because he wears Dudley’s old clothes.</a:t>
                      </a:r>
                      <a:endParaRPr lang="en-US" sz="2000" b="1" dirty="0">
                        <a:solidFill>
                          <a:schemeClr val="tx1"/>
                        </a:solidFill>
                      </a:endParaRPr>
                    </a:p>
                  </a:txBody>
                  <a:tcPr/>
                </a:tc>
                <a:tc>
                  <a:txBody>
                    <a:bodyPr/>
                    <a:lstStyle/>
                    <a:p>
                      <a:r>
                        <a:rPr lang="en-US" sz="1800" b="1" i="0" kern="1200" dirty="0" smtClean="0">
                          <a:solidFill>
                            <a:schemeClr val="tx1"/>
                          </a:solidFill>
                          <a:effectLst/>
                          <a:latin typeface="+mn-lt"/>
                          <a:ea typeface="+mn-ea"/>
                          <a:cs typeface="+mn-cs"/>
                        </a:rPr>
                        <a:t>Harry also has a unique scar in the shape of a lightning bolt on his forehead, which, according to </a:t>
                      </a:r>
                      <a:r>
                        <a:rPr lang="en-US" sz="1800" b="1" i="0" u="none" strike="noStrike" kern="1200" dirty="0" smtClean="0">
                          <a:solidFill>
                            <a:schemeClr val="tx1"/>
                          </a:solidFill>
                          <a:effectLst/>
                          <a:latin typeface="+mn-lt"/>
                          <a:ea typeface="+mn-ea"/>
                          <a:cs typeface="+mn-cs"/>
                          <a:hlinkClick r:id="rId2"/>
                        </a:rPr>
                        <a:t>Petunia</a:t>
                      </a:r>
                      <a:r>
                        <a:rPr lang="en-US" sz="1800" b="1" i="0" kern="1200" dirty="0" smtClean="0">
                          <a:solidFill>
                            <a:schemeClr val="tx1"/>
                          </a:solidFill>
                          <a:effectLst/>
                          <a:latin typeface="+mn-lt"/>
                          <a:ea typeface="+mn-ea"/>
                          <a:cs typeface="+mn-cs"/>
                        </a:rPr>
                        <a:t>, is from the car crash in which Harry’s parents died.</a:t>
                      </a:r>
                    </a:p>
                    <a:p>
                      <a:endParaRPr lang="en-US" sz="1800" b="1" i="0" kern="1200" dirty="0" smtClean="0">
                        <a:solidFill>
                          <a:schemeClr val="tx1"/>
                        </a:solidFill>
                        <a:effectLst/>
                        <a:latin typeface="+mn-lt"/>
                        <a:ea typeface="+mn-ea"/>
                        <a:cs typeface="+mn-cs"/>
                      </a:endParaRP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Dudley is disappointed to see that he has only thirty-seven—one less than last year. He is about to throw a tantrum when </a:t>
                      </a:r>
                      <a:r>
                        <a:rPr lang="en-US" sz="1800" b="1" i="0" u="none" strike="noStrike" kern="1200" dirty="0" smtClean="0">
                          <a:solidFill>
                            <a:schemeClr val="tx1"/>
                          </a:solidFill>
                          <a:effectLst/>
                          <a:latin typeface="+mn-lt"/>
                          <a:ea typeface="+mn-ea"/>
                          <a:cs typeface="+mn-cs"/>
                          <a:hlinkClick r:id="rId2"/>
                        </a:rPr>
                        <a:t>Petunia</a:t>
                      </a:r>
                      <a:r>
                        <a:rPr lang="en-US" sz="1800" b="1" i="0" kern="1200" dirty="0" smtClean="0">
                          <a:solidFill>
                            <a:schemeClr val="tx1"/>
                          </a:solidFill>
                          <a:effectLst/>
                          <a:latin typeface="+mn-lt"/>
                          <a:ea typeface="+mn-ea"/>
                          <a:cs typeface="+mn-cs"/>
                        </a:rPr>
                        <a:t> tells him that they’ll buy him two more presents when they go out later in the day.</a:t>
                      </a:r>
                      <a:endParaRPr lang="en-US" b="1" dirty="0">
                        <a:solidFill>
                          <a:schemeClr val="tx1"/>
                        </a:solidFill>
                      </a:endParaRPr>
                    </a:p>
                  </a:txBody>
                  <a:tcPr/>
                </a:tc>
              </a:tr>
              <a:tr h="3839908">
                <a:tc>
                  <a:txBody>
                    <a:bodyPr/>
                    <a:lstStyle/>
                    <a:p>
                      <a:r>
                        <a:rPr lang="en-US" sz="1800" b="1" i="0" kern="1200" dirty="0" smtClean="0">
                          <a:solidFill>
                            <a:schemeClr val="tx1"/>
                          </a:solidFill>
                          <a:effectLst/>
                          <a:latin typeface="+mn-lt"/>
                          <a:ea typeface="+mn-ea"/>
                          <a:cs typeface="+mn-cs"/>
                        </a:rPr>
                        <a:t>It is then decided that Harry will go with the </a:t>
                      </a:r>
                      <a:r>
                        <a:rPr lang="en-US" sz="1800" b="1" i="0" kern="1200" dirty="0" err="1" smtClean="0">
                          <a:solidFill>
                            <a:schemeClr val="tx1"/>
                          </a:solidFill>
                          <a:effectLst/>
                          <a:latin typeface="+mn-lt"/>
                          <a:ea typeface="+mn-ea"/>
                          <a:cs typeface="+mn-cs"/>
                        </a:rPr>
                        <a:t>Dursleys</a:t>
                      </a:r>
                      <a:r>
                        <a:rPr lang="en-US" sz="1800" b="1" i="0" kern="1200" dirty="0" smtClean="0">
                          <a:solidFill>
                            <a:schemeClr val="tx1"/>
                          </a:solidFill>
                          <a:effectLst/>
                          <a:latin typeface="+mn-lt"/>
                          <a:ea typeface="+mn-ea"/>
                          <a:cs typeface="+mn-cs"/>
                        </a:rPr>
                        <a:t> to the zoo, because they don’t want to leave him alone at home. Before they leave, </a:t>
                      </a:r>
                      <a:r>
                        <a:rPr lang="en-US" sz="1800" b="1" i="0" u="none" strike="noStrike" kern="1200" dirty="0" smtClean="0">
                          <a:solidFill>
                            <a:schemeClr val="tx1"/>
                          </a:solidFill>
                          <a:effectLst/>
                          <a:latin typeface="+mn-lt"/>
                          <a:ea typeface="+mn-ea"/>
                          <a:cs typeface="+mn-cs"/>
                          <a:hlinkClick r:id="rId3"/>
                        </a:rPr>
                        <a:t>Vernon</a:t>
                      </a:r>
                      <a:r>
                        <a:rPr lang="en-US" sz="1800" b="1" i="0" kern="1200" dirty="0" smtClean="0">
                          <a:solidFill>
                            <a:schemeClr val="tx1"/>
                          </a:solidFill>
                          <a:effectLst/>
                          <a:latin typeface="+mn-lt"/>
                          <a:ea typeface="+mn-ea"/>
                          <a:cs typeface="+mn-cs"/>
                        </a:rPr>
                        <a:t> warns Harry that there would be no “funny business” or Harry would stay in his cupboard from then until Christmas.</a:t>
                      </a:r>
                    </a:p>
                    <a:p>
                      <a:r>
                        <a:rPr lang="en-US" sz="1800" b="1" i="0" u="sng" kern="1200" dirty="0" smtClean="0">
                          <a:solidFill>
                            <a:schemeClr val="tx1"/>
                          </a:solidFill>
                          <a:effectLst/>
                          <a:latin typeface="+mn-lt"/>
                          <a:ea typeface="+mn-ea"/>
                          <a:cs typeface="+mn-cs"/>
                          <a:hlinkClick r:id="rId4"/>
                        </a:rPr>
                        <a:t>Harry</a:t>
                      </a:r>
                      <a:r>
                        <a:rPr lang="en-US" sz="1800" b="1" i="0" kern="1200" dirty="0" smtClean="0">
                          <a:solidFill>
                            <a:schemeClr val="tx1"/>
                          </a:solidFill>
                          <a:effectLst/>
                          <a:latin typeface="+mn-lt"/>
                          <a:ea typeface="+mn-ea"/>
                          <a:cs typeface="+mn-cs"/>
                        </a:rPr>
                        <a:t> promises not to do anything, though he understands why </a:t>
                      </a:r>
                      <a:r>
                        <a:rPr lang="en-US" sz="1800" b="1" i="0" u="none" strike="noStrike" kern="1200" dirty="0" smtClean="0">
                          <a:solidFill>
                            <a:schemeClr val="tx1"/>
                          </a:solidFill>
                          <a:effectLst/>
                          <a:latin typeface="+mn-lt"/>
                          <a:ea typeface="+mn-ea"/>
                          <a:cs typeface="+mn-cs"/>
                          <a:hlinkClick r:id="rId3"/>
                        </a:rPr>
                        <a:t>Vernon</a:t>
                      </a:r>
                      <a:r>
                        <a:rPr lang="en-US" sz="1800" b="1" i="0" kern="1200" dirty="0" smtClean="0">
                          <a:solidFill>
                            <a:schemeClr val="tx1"/>
                          </a:solidFill>
                          <a:effectLst/>
                          <a:latin typeface="+mn-lt"/>
                          <a:ea typeface="+mn-ea"/>
                          <a:cs typeface="+mn-cs"/>
                        </a:rPr>
                        <a:t> doesn’t believe him: strange things often happen around Harry. Once, </a:t>
                      </a:r>
                      <a:r>
                        <a:rPr lang="en-US" sz="1800" b="1" i="0" u="none" strike="noStrike" kern="1200" dirty="0" smtClean="0">
                          <a:solidFill>
                            <a:schemeClr val="tx1"/>
                          </a:solidFill>
                          <a:effectLst/>
                          <a:latin typeface="+mn-lt"/>
                          <a:ea typeface="+mn-ea"/>
                          <a:cs typeface="+mn-cs"/>
                          <a:hlinkClick r:id="rId2"/>
                        </a:rPr>
                        <a:t>Petunia</a:t>
                      </a:r>
                      <a:r>
                        <a:rPr lang="en-US" sz="1800" b="1" i="0" kern="1200" dirty="0" smtClean="0">
                          <a:solidFill>
                            <a:schemeClr val="tx1"/>
                          </a:solidFill>
                          <a:effectLst/>
                          <a:latin typeface="+mn-lt"/>
                          <a:ea typeface="+mn-ea"/>
                          <a:cs typeface="+mn-cs"/>
                        </a:rPr>
                        <a:t> had cut his hair to be almost bald, but his hair had miraculously grown back the next day</a:t>
                      </a:r>
                      <a:endParaRPr lang="en-US" b="1" dirty="0">
                        <a:solidFill>
                          <a:schemeClr val="tx1"/>
                        </a:solidFill>
                      </a:endParaRPr>
                    </a:p>
                  </a:txBody>
                  <a:tcPr/>
                </a:tc>
                <a:tc>
                  <a:txBody>
                    <a:bodyPr/>
                    <a:lstStyle/>
                    <a:p>
                      <a:r>
                        <a:rPr lang="en-US" sz="1800" b="1" i="0" u="sng" kern="1200" dirty="0" smtClean="0">
                          <a:solidFill>
                            <a:schemeClr val="dk1"/>
                          </a:solidFill>
                          <a:effectLst/>
                          <a:latin typeface="+mn-lt"/>
                          <a:ea typeface="+mn-ea"/>
                          <a:cs typeface="+mn-cs"/>
                          <a:hlinkClick r:id="rId4"/>
                        </a:rPr>
                        <a:t>Harry</a:t>
                      </a:r>
                      <a:r>
                        <a:rPr lang="en-US" sz="1800" b="0" i="0" kern="1200" dirty="0" smtClean="0">
                          <a:solidFill>
                            <a:schemeClr val="dk1"/>
                          </a:solidFill>
                          <a:effectLst/>
                          <a:latin typeface="+mn-lt"/>
                          <a:ea typeface="+mn-ea"/>
                          <a:cs typeface="+mn-cs"/>
                        </a:rPr>
                        <a:t> </a:t>
                      </a:r>
                      <a:r>
                        <a:rPr lang="en-US" sz="1800" b="1" i="0" kern="1200" dirty="0" smtClean="0">
                          <a:solidFill>
                            <a:schemeClr val="tx1"/>
                          </a:solidFill>
                          <a:effectLst/>
                          <a:latin typeface="+mn-lt"/>
                          <a:ea typeface="+mn-ea"/>
                          <a:cs typeface="+mn-cs"/>
                        </a:rPr>
                        <a:t>looks at the snake, which suddenly opens its eyes and winks. Harry thinks that he sees the snake roll its eyes at </a:t>
                      </a:r>
                      <a:r>
                        <a:rPr lang="en-US" sz="1800" b="1" i="0" u="none" strike="noStrike" kern="1200" dirty="0" smtClean="0">
                          <a:solidFill>
                            <a:schemeClr val="tx1"/>
                          </a:solidFill>
                          <a:effectLst/>
                          <a:latin typeface="+mn-lt"/>
                          <a:ea typeface="+mn-ea"/>
                          <a:cs typeface="+mn-cs"/>
                          <a:hlinkClick r:id="rId3"/>
                        </a:rPr>
                        <a:t>Vernon</a:t>
                      </a:r>
                      <a:r>
                        <a:rPr lang="en-US" sz="1800" b="1" i="0" kern="1200" dirty="0" smtClean="0">
                          <a:solidFill>
                            <a:schemeClr val="tx1"/>
                          </a:solidFill>
                          <a:effectLst/>
                          <a:latin typeface="+mn-lt"/>
                          <a:ea typeface="+mn-ea"/>
                          <a:cs typeface="+mn-cs"/>
                        </a:rPr>
                        <a:t> and </a:t>
                      </a:r>
                      <a:r>
                        <a:rPr lang="en-US" sz="1800" b="1" i="0" u="none" strike="noStrike" kern="1200" dirty="0" smtClean="0">
                          <a:solidFill>
                            <a:schemeClr val="tx1"/>
                          </a:solidFill>
                          <a:effectLst/>
                          <a:latin typeface="+mn-lt"/>
                          <a:ea typeface="+mn-ea"/>
                          <a:cs typeface="+mn-cs"/>
                          <a:hlinkClick r:id="rId5"/>
                        </a:rPr>
                        <a:t>Dudley</a:t>
                      </a:r>
                      <a:r>
                        <a:rPr lang="en-US" sz="1800" b="1" i="0" kern="1200" dirty="0" smtClean="0">
                          <a:solidFill>
                            <a:schemeClr val="tx1"/>
                          </a:solidFill>
                          <a:effectLst/>
                          <a:latin typeface="+mn-lt"/>
                          <a:ea typeface="+mn-ea"/>
                          <a:cs typeface="+mn-cs"/>
                        </a:rPr>
                        <a:t>. Harry tells the snake that it must be annoying, and the snake agrees. Harry asks the snake where it comes from, and the snake jabs its tail towards a sign saying it’s from Brazil but has been bred in the zoo.</a:t>
                      </a: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he glass has vanished. The snake slides onto the floor, and Harry is certain he hears the snake thanking him as it slithers out of the reptile house. The group returns to the car and drives home. Back at the house, Vernon spits out the words, “Go—cupboard—stay—no meals.”</a:t>
                      </a:r>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326391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6242"/>
          </a:xfrm>
        </p:spPr>
        <p:txBody>
          <a:bodyPr/>
          <a:lstStyle/>
          <a:p>
            <a:r>
              <a:rPr lang="en-US" dirty="0" smtClean="0"/>
              <a:t>CHAPTER # 3: THE LETTERS FROM NOONE </a:t>
            </a:r>
            <a:br>
              <a:rPr lang="en-US" dirty="0" smtClean="0"/>
            </a:br>
            <a:r>
              <a:rPr lang="en-US" dirty="0" smtClean="0"/>
              <a:t>THEME: HUMILITY AND SELF SACRIFICE </a:t>
            </a:r>
            <a:endParaRPr lang="en-US" dirty="0"/>
          </a:p>
        </p:txBody>
      </p:sp>
    </p:spTree>
    <p:extLst>
      <p:ext uri="{BB962C8B-B14F-4D97-AF65-F5344CB8AC3E}">
        <p14:creationId xmlns:p14="http://schemas.microsoft.com/office/powerpoint/2010/main" val="2047267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5609405"/>
              </p:ext>
            </p:extLst>
          </p:nvPr>
        </p:nvGraphicFramePr>
        <p:xfrm>
          <a:off x="300252" y="204716"/>
          <a:ext cx="11641538" cy="6529089"/>
        </p:xfrm>
        <a:graphic>
          <a:graphicData uri="http://schemas.openxmlformats.org/drawingml/2006/table">
            <a:tbl>
              <a:tblPr firstRow="1" bandRow="1">
                <a:tableStyleId>{00A15C55-8517-42AA-B614-E9B94910E393}</a:tableStyleId>
              </a:tblPr>
              <a:tblGrid>
                <a:gridCol w="5820769"/>
                <a:gridCol w="5820769"/>
              </a:tblGrid>
              <a:tr h="3145809">
                <a:tc>
                  <a:txBody>
                    <a:bodyPr/>
                    <a:lstStyle/>
                    <a:p>
                      <a:r>
                        <a:rPr lang="en-US" sz="1800" b="1" i="0" kern="1200" dirty="0" smtClean="0">
                          <a:solidFill>
                            <a:schemeClr val="tx1"/>
                          </a:solidFill>
                          <a:effectLst/>
                          <a:latin typeface="+mn-lt"/>
                          <a:ea typeface="+mn-ea"/>
                          <a:cs typeface="+mn-cs"/>
                        </a:rPr>
                        <a:t>The snake’s escape brings on </a:t>
                      </a:r>
                      <a:r>
                        <a:rPr lang="en-US" sz="1800" b="1" i="0" u="none" strike="noStrike" kern="1200" dirty="0" smtClean="0">
                          <a:solidFill>
                            <a:schemeClr val="tx1"/>
                          </a:solidFill>
                          <a:effectLst/>
                          <a:latin typeface="+mn-lt"/>
                          <a:ea typeface="+mn-ea"/>
                          <a:cs typeface="+mn-cs"/>
                          <a:hlinkClick r:id="rId2"/>
                        </a:rPr>
                        <a:t>Harry</a:t>
                      </a:r>
                      <a:r>
                        <a:rPr lang="en-US" sz="1800" b="1" i="0" kern="1200" dirty="0" smtClean="0">
                          <a:solidFill>
                            <a:schemeClr val="tx1"/>
                          </a:solidFill>
                          <a:effectLst/>
                          <a:latin typeface="+mn-lt"/>
                          <a:ea typeface="+mn-ea"/>
                          <a:cs typeface="+mn-cs"/>
                        </a:rPr>
                        <a:t>’s longest punishment, ending as the summer holidays begin. Harry then spends as much time as possible out of the house, trying to avoid </a:t>
                      </a:r>
                      <a:r>
                        <a:rPr lang="en-US" sz="1800" b="1" i="0" u="none" strike="noStrike" kern="1200" dirty="0" smtClean="0">
                          <a:solidFill>
                            <a:schemeClr val="tx1"/>
                          </a:solidFill>
                          <a:effectLst/>
                          <a:latin typeface="+mn-lt"/>
                          <a:ea typeface="+mn-ea"/>
                          <a:cs typeface="+mn-cs"/>
                          <a:hlinkClick r:id="rId3"/>
                        </a:rPr>
                        <a:t>Dudley</a:t>
                      </a:r>
                      <a:r>
                        <a:rPr lang="en-US" sz="1800" b="1" i="0" kern="1200" dirty="0" smtClean="0">
                          <a:solidFill>
                            <a:schemeClr val="tx1"/>
                          </a:solidFill>
                          <a:effectLst/>
                          <a:latin typeface="+mn-lt"/>
                          <a:ea typeface="+mn-ea"/>
                          <a:cs typeface="+mn-cs"/>
                        </a:rPr>
                        <a:t>’s gang and thinking about the new school he will be attending in the fall. Dudley’s new uniform</a:t>
                      </a:r>
                      <a:r>
                        <a:rPr lang="en-US" sz="1800" b="1" i="0" kern="1200" baseline="0" dirty="0" smtClean="0">
                          <a:solidFill>
                            <a:schemeClr val="tx1"/>
                          </a:solidFill>
                          <a:effectLst/>
                          <a:latin typeface="+mn-lt"/>
                          <a:ea typeface="+mn-ea"/>
                          <a:cs typeface="+mn-cs"/>
                        </a:rPr>
                        <a:t> was bought as he was going to a new school. </a:t>
                      </a:r>
                      <a:endParaRPr lang="en-US" sz="1800" b="1" i="0" kern="1200" dirty="0" smtClean="0">
                        <a:solidFill>
                          <a:schemeClr val="tx1"/>
                        </a:solidFill>
                        <a:effectLst/>
                        <a:latin typeface="+mn-lt"/>
                        <a:ea typeface="+mn-ea"/>
                        <a:cs typeface="+mn-cs"/>
                      </a:endParaRP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The next day, Harry finds Petunia dyeing Dudley’s old clothes gray for Harry’s uniform. Harry worries that he will look like he’s wearing “bits of old elephant skin” on his first day of school.</a:t>
                      </a:r>
                      <a:endParaRPr lang="en-US" b="1" dirty="0">
                        <a:solidFill>
                          <a:schemeClr val="tx1"/>
                        </a:solidFill>
                      </a:endParaRPr>
                    </a:p>
                  </a:txBody>
                  <a:tcPr/>
                </a:tc>
                <a:tc>
                  <a:txBody>
                    <a:bodyPr/>
                    <a:lstStyle/>
                    <a:p>
                      <a:r>
                        <a:rPr lang="en-US" sz="1800" b="1" i="0" kern="1200" dirty="0" smtClean="0">
                          <a:solidFill>
                            <a:schemeClr val="tx1"/>
                          </a:solidFill>
                          <a:effectLst/>
                          <a:latin typeface="+mn-lt"/>
                          <a:ea typeface="+mn-ea"/>
                          <a:cs typeface="+mn-cs"/>
                        </a:rPr>
                        <a:t>As the family sits down for breakfast, the mail arrives. Harry starts to open it, but </a:t>
                      </a:r>
                      <a:r>
                        <a:rPr lang="en-US" sz="1800" b="1" i="0" u="none" strike="noStrike" kern="1200" dirty="0" smtClean="0">
                          <a:solidFill>
                            <a:schemeClr val="tx1"/>
                          </a:solidFill>
                          <a:effectLst/>
                          <a:latin typeface="+mn-lt"/>
                          <a:ea typeface="+mn-ea"/>
                          <a:cs typeface="+mn-cs"/>
                          <a:hlinkClick r:id="rId3"/>
                        </a:rPr>
                        <a:t>Dudley</a:t>
                      </a:r>
                      <a:r>
                        <a:rPr lang="en-US" sz="1800" b="1" i="0" kern="1200" dirty="0" smtClean="0">
                          <a:solidFill>
                            <a:schemeClr val="tx1"/>
                          </a:solidFill>
                          <a:effectLst/>
                          <a:latin typeface="+mn-lt"/>
                          <a:ea typeface="+mn-ea"/>
                          <a:cs typeface="+mn-cs"/>
                        </a:rPr>
                        <a:t> shouts that Harry has a letter, and Vernon promptly snatches it away. He reads it, his face turning red. </a:t>
                      </a:r>
                      <a:r>
                        <a:rPr lang="en-US" sz="1800" b="1" i="0" u="none" strike="noStrike" kern="1200" dirty="0" smtClean="0">
                          <a:solidFill>
                            <a:schemeClr val="tx1"/>
                          </a:solidFill>
                          <a:effectLst/>
                          <a:latin typeface="+mn-lt"/>
                          <a:ea typeface="+mn-ea"/>
                          <a:cs typeface="+mn-cs"/>
                          <a:hlinkClick r:id="rId4"/>
                        </a:rPr>
                        <a:t>Petunia</a:t>
                      </a:r>
                      <a:r>
                        <a:rPr lang="en-US" sz="1800" b="1" i="0" kern="1200" dirty="0" smtClean="0">
                          <a:solidFill>
                            <a:schemeClr val="tx1"/>
                          </a:solidFill>
                          <a:effectLst/>
                          <a:latin typeface="+mn-lt"/>
                          <a:ea typeface="+mn-ea"/>
                          <a:cs typeface="+mn-cs"/>
                        </a:rPr>
                        <a:t> then reads it and nearly faints. They yell at the boys to get out, though Harry furiously protests that he deserves to read the letter, as it was addressed directly to him.</a:t>
                      </a:r>
                    </a:p>
                    <a:p>
                      <a:endParaRPr lang="en-US" sz="1800" b="1" i="0" kern="120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Petunia says they should write back, but Vernon argues that they should ignore the letter.</a:t>
                      </a:r>
                      <a:endParaRPr lang="en-US" b="1" dirty="0">
                        <a:solidFill>
                          <a:schemeClr val="tx1"/>
                        </a:solidFill>
                      </a:endParaRPr>
                    </a:p>
                  </a:txBody>
                  <a:tcPr/>
                </a:tc>
              </a:tr>
              <a:tr h="3145809">
                <a:tc>
                  <a:txBody>
                    <a:bodyPr/>
                    <a:lstStyle/>
                    <a:p>
                      <a:r>
                        <a:rPr lang="en-US" sz="1800" b="1" i="0" kern="1200" dirty="0" smtClean="0">
                          <a:solidFill>
                            <a:schemeClr val="tx1"/>
                          </a:solidFill>
                          <a:effectLst/>
                          <a:latin typeface="+mn-lt"/>
                          <a:ea typeface="+mn-ea"/>
                          <a:cs typeface="+mn-cs"/>
                        </a:rPr>
                        <a:t>That evening, </a:t>
                      </a:r>
                      <a:r>
                        <a:rPr lang="en-US" sz="1800" b="1" i="0" u="none" strike="noStrike" kern="1200" dirty="0" smtClean="0">
                          <a:solidFill>
                            <a:schemeClr val="tx1"/>
                          </a:solidFill>
                          <a:effectLst/>
                          <a:latin typeface="+mn-lt"/>
                          <a:ea typeface="+mn-ea"/>
                          <a:cs typeface="+mn-cs"/>
                          <a:hlinkClick r:id="rId2"/>
                        </a:rPr>
                        <a:t>Harry</a:t>
                      </a:r>
                      <a:r>
                        <a:rPr lang="en-US" sz="1800" b="1" i="0" kern="1200" dirty="0" smtClean="0">
                          <a:solidFill>
                            <a:schemeClr val="tx1"/>
                          </a:solidFill>
                          <a:effectLst/>
                          <a:latin typeface="+mn-lt"/>
                          <a:ea typeface="+mn-ea"/>
                          <a:cs typeface="+mn-cs"/>
                        </a:rPr>
                        <a:t> again demands to see his letter. Instead, </a:t>
                      </a:r>
                      <a:r>
                        <a:rPr lang="en-US" sz="1800" b="1" i="0" u="none" strike="noStrike" kern="1200" dirty="0" smtClean="0">
                          <a:solidFill>
                            <a:schemeClr val="tx1"/>
                          </a:solidFill>
                          <a:effectLst/>
                          <a:latin typeface="+mn-lt"/>
                          <a:ea typeface="+mn-ea"/>
                          <a:cs typeface="+mn-cs"/>
                          <a:hlinkClick r:id="rId5"/>
                        </a:rPr>
                        <a:t>Vernon</a:t>
                      </a:r>
                      <a:r>
                        <a:rPr lang="en-US" sz="1800" b="1" i="0" kern="1200" dirty="0" smtClean="0">
                          <a:solidFill>
                            <a:schemeClr val="tx1"/>
                          </a:solidFill>
                          <a:effectLst/>
                          <a:latin typeface="+mn-lt"/>
                          <a:ea typeface="+mn-ea"/>
                          <a:cs typeface="+mn-cs"/>
                        </a:rPr>
                        <a:t> tells Harry that he’s getting too big for his cupboard, and he and </a:t>
                      </a:r>
                      <a:r>
                        <a:rPr lang="en-US" sz="1800" b="1" i="0" u="none" strike="noStrike" kern="1200" dirty="0" smtClean="0">
                          <a:solidFill>
                            <a:schemeClr val="tx1"/>
                          </a:solidFill>
                          <a:effectLst/>
                          <a:latin typeface="+mn-lt"/>
                          <a:ea typeface="+mn-ea"/>
                          <a:cs typeface="+mn-cs"/>
                          <a:hlinkClick r:id="rId4"/>
                        </a:rPr>
                        <a:t>Petunia</a:t>
                      </a:r>
                      <a:r>
                        <a:rPr lang="en-US" sz="1800" b="1" i="0" kern="1200" dirty="0" smtClean="0">
                          <a:solidFill>
                            <a:schemeClr val="tx1"/>
                          </a:solidFill>
                          <a:effectLst/>
                          <a:latin typeface="+mn-lt"/>
                          <a:ea typeface="+mn-ea"/>
                          <a:cs typeface="+mn-cs"/>
                        </a:rPr>
                        <a:t> want Harry to move into </a:t>
                      </a:r>
                      <a:r>
                        <a:rPr lang="en-US" sz="1800" b="1" i="0" u="none" strike="noStrike" kern="1200" dirty="0" smtClean="0">
                          <a:solidFill>
                            <a:schemeClr val="tx1"/>
                          </a:solidFill>
                          <a:effectLst/>
                          <a:latin typeface="+mn-lt"/>
                          <a:ea typeface="+mn-ea"/>
                          <a:cs typeface="+mn-cs"/>
                          <a:hlinkClick r:id="rId3"/>
                        </a:rPr>
                        <a:t>Dudley</a:t>
                      </a:r>
                      <a:r>
                        <a:rPr lang="en-US" sz="1800" b="1" i="0" kern="1200" dirty="0" smtClean="0">
                          <a:solidFill>
                            <a:schemeClr val="tx1"/>
                          </a:solidFill>
                          <a:effectLst/>
                          <a:latin typeface="+mn-lt"/>
                          <a:ea typeface="+mn-ea"/>
                          <a:cs typeface="+mn-cs"/>
                        </a:rPr>
                        <a:t>’s second bedroom, which Dudley has been using to store all of his toys. </a:t>
                      </a:r>
                    </a:p>
                    <a:p>
                      <a:r>
                        <a:rPr lang="en-US" sz="1800" b="1" i="0" kern="1200" dirty="0" smtClean="0">
                          <a:solidFill>
                            <a:schemeClr val="tx1"/>
                          </a:solidFill>
                          <a:effectLst/>
                          <a:latin typeface="+mn-lt"/>
                          <a:ea typeface="+mn-ea"/>
                          <a:cs typeface="+mn-cs"/>
                        </a:rPr>
                        <a:t>Over the next three days, the letters continue to arrive—pushed under the door, inside the two dozen eggs that the milkman delivered, pelting out of the fireplace. After this final incident, </a:t>
                      </a:r>
                      <a:r>
                        <a:rPr lang="en-US" sz="1800" b="1" i="0" u="none" strike="noStrike" kern="1200" dirty="0" smtClean="0">
                          <a:solidFill>
                            <a:schemeClr val="tx1"/>
                          </a:solidFill>
                          <a:effectLst/>
                          <a:latin typeface="+mn-lt"/>
                          <a:ea typeface="+mn-ea"/>
                          <a:cs typeface="+mn-cs"/>
                          <a:hlinkClick r:id="rId5"/>
                        </a:rPr>
                        <a:t>Vernon</a:t>
                      </a:r>
                      <a:r>
                        <a:rPr lang="en-US" sz="1800" b="1" i="0" kern="1200" dirty="0" smtClean="0">
                          <a:solidFill>
                            <a:schemeClr val="tx1"/>
                          </a:solidFill>
                          <a:effectLst/>
                          <a:latin typeface="+mn-lt"/>
                          <a:ea typeface="+mn-ea"/>
                          <a:cs typeface="+mn-cs"/>
                        </a:rPr>
                        <a:t> declares that they’re all leaving for a trip.</a:t>
                      </a:r>
                    </a:p>
                    <a:p>
                      <a:endParaRPr lang="en-US" sz="1800" b="0" i="0" kern="1200" dirty="0" smtClean="0">
                        <a:solidFill>
                          <a:schemeClr val="dk1"/>
                        </a:solidFill>
                        <a:effectLst/>
                        <a:latin typeface="+mn-lt"/>
                        <a:ea typeface="+mn-ea"/>
                        <a:cs typeface="+mn-cs"/>
                      </a:endParaRPr>
                    </a:p>
                    <a:p>
                      <a:endParaRPr lang="en-US" dirty="0"/>
                    </a:p>
                  </a:txBody>
                  <a:tcPr/>
                </a:tc>
                <a:tc>
                  <a:txBody>
                    <a:bodyPr/>
                    <a:lstStyle/>
                    <a:p>
                      <a:r>
                        <a:rPr lang="en-US" sz="1800" b="1" i="0" u="none" strike="noStrike" kern="1200" dirty="0" smtClean="0">
                          <a:solidFill>
                            <a:schemeClr val="tx1"/>
                          </a:solidFill>
                          <a:effectLst/>
                          <a:latin typeface="+mn-lt"/>
                          <a:ea typeface="+mn-ea"/>
                          <a:cs typeface="+mn-cs"/>
                          <a:hlinkClick r:id="rId5"/>
                        </a:rPr>
                        <a:t>Vernon</a:t>
                      </a:r>
                      <a:r>
                        <a:rPr lang="en-US" sz="1800" b="1" i="0" kern="1200" dirty="0" smtClean="0">
                          <a:solidFill>
                            <a:schemeClr val="tx1"/>
                          </a:solidFill>
                          <a:effectLst/>
                          <a:latin typeface="+mn-lt"/>
                          <a:ea typeface="+mn-ea"/>
                          <a:cs typeface="+mn-cs"/>
                        </a:rPr>
                        <a:t> is delighted, even as the storm grows stronger, thinking no one can deliver mail to this house in the middle of a storm. Since they were residing in the shack</a:t>
                      </a:r>
                      <a:r>
                        <a:rPr lang="en-US" sz="1800" b="1" i="0" kern="1200" baseline="0" dirty="0" smtClean="0">
                          <a:solidFill>
                            <a:schemeClr val="tx1"/>
                          </a:solidFill>
                          <a:effectLst/>
                          <a:latin typeface="+mn-lt"/>
                          <a:ea typeface="+mn-ea"/>
                          <a:cs typeface="+mn-cs"/>
                        </a:rPr>
                        <a:t> and claimed a single bed for them. </a:t>
                      </a:r>
                    </a:p>
                    <a:p>
                      <a:endParaRPr lang="en-US" sz="1800" b="1" i="0" kern="1200" baseline="0" dirty="0" smtClean="0">
                        <a:solidFill>
                          <a:schemeClr val="tx1"/>
                        </a:solidFill>
                        <a:effectLst/>
                        <a:latin typeface="+mn-lt"/>
                        <a:ea typeface="+mn-ea"/>
                        <a:cs typeface="+mn-cs"/>
                      </a:endParaRPr>
                    </a:p>
                    <a:p>
                      <a:r>
                        <a:rPr lang="en-US" sz="1800" b="1" i="0" kern="1200" dirty="0" smtClean="0">
                          <a:solidFill>
                            <a:schemeClr val="tx1"/>
                          </a:solidFill>
                          <a:effectLst/>
                          <a:latin typeface="+mn-lt"/>
                          <a:ea typeface="+mn-ea"/>
                          <a:cs typeface="+mn-cs"/>
                        </a:rPr>
                        <a:t>Petunia makes </a:t>
                      </a:r>
                      <a:r>
                        <a:rPr lang="en-US" sz="1800" b="1" i="0" u="none" strike="noStrike" kern="1200" dirty="0" smtClean="0">
                          <a:solidFill>
                            <a:schemeClr val="tx1"/>
                          </a:solidFill>
                          <a:effectLst/>
                          <a:latin typeface="+mn-lt"/>
                          <a:ea typeface="+mn-ea"/>
                          <a:cs typeface="+mn-cs"/>
                          <a:hlinkClick r:id="rId3"/>
                        </a:rPr>
                        <a:t>Dudley</a:t>
                      </a:r>
                      <a:r>
                        <a:rPr lang="en-US" sz="1800" b="1" i="0" kern="1200" dirty="0" smtClean="0">
                          <a:solidFill>
                            <a:schemeClr val="tx1"/>
                          </a:solidFill>
                          <a:effectLst/>
                          <a:latin typeface="+mn-lt"/>
                          <a:ea typeface="+mn-ea"/>
                          <a:cs typeface="+mn-cs"/>
                        </a:rPr>
                        <a:t> a bed on the sofa, and </a:t>
                      </a:r>
                      <a:r>
                        <a:rPr lang="en-US" sz="1800" b="1" i="0" u="none" strike="noStrike" kern="1200" dirty="0" smtClean="0">
                          <a:solidFill>
                            <a:schemeClr val="tx1"/>
                          </a:solidFill>
                          <a:effectLst/>
                          <a:latin typeface="+mn-lt"/>
                          <a:ea typeface="+mn-ea"/>
                          <a:cs typeface="+mn-cs"/>
                          <a:hlinkClick r:id="rId2"/>
                        </a:rPr>
                        <a:t>Harry</a:t>
                      </a:r>
                      <a:r>
                        <a:rPr lang="en-US" sz="1800" b="1" i="0" kern="1200" dirty="0" smtClean="0">
                          <a:solidFill>
                            <a:schemeClr val="tx1"/>
                          </a:solidFill>
                          <a:effectLst/>
                          <a:latin typeface="+mn-lt"/>
                          <a:ea typeface="+mn-ea"/>
                          <a:cs typeface="+mn-cs"/>
                        </a:rPr>
                        <a:t> curls up on the floor under the thinnest blanket. He watches Dudley’s wristwatch as his birthday ticks nearer. When midnight arrives, Harry hears the whole shack shake and someone outside, knocking to be let in.</a:t>
                      </a:r>
                    </a:p>
                    <a:p>
                      <a:endParaRPr lang="en-US" sz="1800" b="0" i="0" kern="1200" dirty="0" smtClean="0">
                        <a:solidFill>
                          <a:schemeClr val="dk1"/>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670371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179</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HPPS</vt:lpstr>
      <vt:lpstr>CHAPTER 1 # THE BOY WHO LIVED THEME: MAGIC, DIFFERENCE AND BELONGINGS Epic battle between good and evil in the wizarding world</vt:lpstr>
      <vt:lpstr>PowerPoint Presentation</vt:lpstr>
      <vt:lpstr>CHAPTER 2: THE VANISHING GLASS THEME:  LOVE FAMILY AND FRIENDSHIP: The importance of love from both family and friends.</vt:lpstr>
      <vt:lpstr>PowerPoint Presentation</vt:lpstr>
      <vt:lpstr>CHAPTER # 3: THE LETTERS FROM NOONE  THEME: HUMILITY AND SELF SACRIFICE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HPPS</dc:title>
  <dc:creator>780</dc:creator>
  <cp:lastModifiedBy>780</cp:lastModifiedBy>
  <cp:revision>46</cp:revision>
  <dcterms:created xsi:type="dcterms:W3CDTF">2024-10-02T17:41:36Z</dcterms:created>
  <dcterms:modified xsi:type="dcterms:W3CDTF">2024-10-02T19:41:57Z</dcterms:modified>
</cp:coreProperties>
</file>